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73" r:id="rId7"/>
    <p:sldId id="274" r:id="rId8"/>
    <p:sldId id="275" r:id="rId9"/>
    <p:sldId id="265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83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A0C"/>
    <a:srgbClr val="B80E1E"/>
    <a:srgbClr val="640811"/>
    <a:srgbClr val="1F5861"/>
    <a:srgbClr val="C04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>
        <p:scale>
          <a:sx n="113" d="100"/>
          <a:sy n="113" d="100"/>
        </p:scale>
        <p:origin x="5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3DC0-751C-43C3-D628-41D8298CE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55276-ECA0-45E6-D5D1-085A48C73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8D726-CE9E-D2B7-153B-F3BD3582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45B76-17DD-4C29-D26F-C73D1EF9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F643E-ACFB-FE12-56D6-DCC31283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1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F62E-0E17-036F-C7A9-D50943A1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205B3-C78E-D756-A6C0-2ECB891B3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DFE3D-2F20-66C4-9458-54C0E545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F52A6-7BD6-272E-3A33-D0BA02F0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0D79E-D49D-B8CB-D1BD-10E69A0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3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87498C-A87A-68AB-37D7-62B72E8ED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DBB6B-E93C-1B2A-8B17-CDCD37C55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27A1-9E38-FB18-3B50-AED1A8A2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84FA8-DD2F-7920-849A-95992940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86E1E-ADD9-2DCB-B3A4-C40996E3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0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98C8-8BBC-98C5-FB5D-5DFAD6E1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6586-E76E-4390-BFF1-0B74E955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AA1A7-FF11-0449-86E3-13D0BD13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3DEFD-1EDC-3DBA-6C27-97E40ADB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51B5E-E2E3-F827-2467-F80A1875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7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4762-D684-43BF-15EC-C1B51267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D820F-3861-88AC-FE1D-A707F732D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0225-C9BE-381E-666E-763C47D7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BCA2-94F7-AF15-29D0-8DB3A96B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14843-2A2F-690D-9D6E-82FF0B16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5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23CB-FB4E-38B5-C168-E5D34B55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7F3E8-846A-4A9D-CD94-C5F428EF7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A8589-02AF-DA9B-5703-B10C0C7E7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30767-62F0-3823-8B21-F6BC1BA7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11AAF-C951-B8A9-3EA2-B4D4A649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68577-6CAA-F448-50DD-7B113BB4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1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EEB0-ABD1-313C-E6CD-B9953D8A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EC362-BC63-A56A-31D0-40D5B50BD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13E65-8D61-148B-9464-2DD80F103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4DBE8-6550-EFA4-2711-48DE4C0E9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9675D-3BB3-7283-B6FA-D47DC4EEC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435F0-1FDE-5380-6632-F3A708D4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F9740-7CF6-E875-B3C1-534E0E6E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EF13E-D908-524F-9BAF-FF88822B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3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63D1-43B7-85CA-EB7E-F8800990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5E16A-5DEC-B5E9-B86E-597E346F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644EA-8FB6-8F6C-A583-0F642EC0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0F0CE-6DD2-E443-6530-14B5F729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2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207D0-49D0-D4A2-8C23-CBAE7594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1BFD5-F176-BCC0-E161-FD4CF45A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C7A3F-AF98-3256-798A-51C02356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7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1B42-F204-9687-5EC7-FB2920FA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F30CD-F0C0-6E45-716F-6D2971A1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2441F-CFA9-65E3-FB1C-C4F7402AE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587D8-BD84-F774-F816-325C61D32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9C143-6A00-9558-61C6-F6FC830D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243E5-480E-84D2-12D7-4A925107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5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E87C-535F-84CD-BCFC-41DF51EF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74F7C-7476-5D37-CB67-03281C7EA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CE175-C491-3E8A-BF95-0D4A1216D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734B4-65E0-AD5D-43A4-23274F032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2090A-4A6A-4684-CACF-CFBB6F70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BAF2C-52C5-F95B-05AF-19C10A86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0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96FCDB-D985-3806-1EE2-67329BBF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C8EE6-969A-A81B-94B7-D7DB91F8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676A3-3025-C3CA-C57E-04E97E631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2F706-BED7-0615-D8C9-16DB52226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1C864-F132-A8F6-5B67-6E2058106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Y2Mate.is - VHS Tape Glitch Animation &amp; Sound Effects _ Play Stop Forward Rewind Eject-jnoC9ouhQ64-1080p-1655998127675">
            <a:hlinkClick r:id="" action="ppaction://media"/>
            <a:extLst>
              <a:ext uri="{FF2B5EF4-FFF2-40B4-BE49-F238E27FC236}">
                <a16:creationId xmlns:a16="http://schemas.microsoft.com/office/drawing/2014/main" id="{DA5D3153-5015-BF58-24EA-E17DCD1976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31" end="39643"/>
                </p14:media>
              </p:ext>
            </p:extLst>
          </p:nvPr>
        </p:nvPicPr>
        <p:blipFill rotWithShape="1">
          <a:blip r:embed="rId4"/>
          <a:srcRect l="11812" r="11812"/>
          <a:stretch>
            <a:fillRect/>
          </a:stretch>
        </p:blipFill>
        <p:spPr>
          <a:xfrm>
            <a:off x="2001445" y="1128879"/>
            <a:ext cx="6308021" cy="4645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9D6C6D-4520-5A97-2D50-661851D7DB2F}"/>
              </a:ext>
            </a:extLst>
          </p:cNvPr>
          <p:cNvSpPr/>
          <p:nvPr/>
        </p:nvSpPr>
        <p:spPr>
          <a:xfrm>
            <a:off x="2001444" y="1128879"/>
            <a:ext cx="6308021" cy="4645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CFBE11B0-FFF2-B42F-46DE-4E646099DCD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387"/>
                    </a14:imgEffect>
                    <a14:imgEffect>
                      <a14:saturation sat="119000"/>
                    </a14:imgEffect>
                    <a14:imgEffect>
                      <a14:brightnessContrast bright="-33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63" y="859075"/>
            <a:ext cx="9476271" cy="629445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305BBC-26BA-23B7-E052-9B9B3469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0623" y="2915728"/>
            <a:ext cx="5185869" cy="16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3734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499761" y="1465430"/>
            <a:ext cx="5325533" cy="45543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244872" y="1465429"/>
            <a:ext cx="5749636" cy="4554372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34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-1.85185E-6 L -2.29167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1.85185E-6 L 6.25E-7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421598" y="1465428"/>
            <a:ext cx="5382474" cy="4638489"/>
            <a:chOff x="3216285" y="2607176"/>
            <a:chExt cx="3176194" cy="31643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216285" y="2607176"/>
              <a:ext cx="3176194" cy="316435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185496" y="1465429"/>
            <a:ext cx="5823418" cy="4554371"/>
            <a:chOff x="3125816" y="2607177"/>
            <a:chExt cx="3182920" cy="31069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6" y="2607177"/>
              <a:ext cx="3182920" cy="310696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477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1.85185E-6 L 4.16667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1.85185E-6 L 3.54167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395314" y="1465430"/>
            <a:ext cx="5325533" cy="45543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268622" y="1465429"/>
            <a:ext cx="5749636" cy="4554372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473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-1.85185E-6 L 1.2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1.85185E-6 L -2.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321625" y="1465429"/>
            <a:ext cx="5553700" cy="4662239"/>
            <a:chOff x="3167860" y="2607177"/>
            <a:chExt cx="3277234" cy="31805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67860" y="2607177"/>
              <a:ext cx="3277234" cy="3180553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209246" y="1465429"/>
            <a:ext cx="5886753" cy="4648192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123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-2.22222E-6 L -3.95833E-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75E-6 3.7037E-6 L -3.7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440935" y="1465429"/>
            <a:ext cx="5553694" cy="4745366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197371" y="1465429"/>
            <a:ext cx="5969879" cy="4745366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1993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7.40741E-7 L 4.16667E-7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7.40741E-7 L 2.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12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WORD-CLOUD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2926604" y="1033153"/>
            <a:ext cx="6587028" cy="5120739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66580-02E3-66FF-936A-3905F796E3B3}"/>
              </a:ext>
            </a:extLst>
          </p:cNvPr>
          <p:cNvSpPr txBox="1"/>
          <p:nvPr/>
        </p:nvSpPr>
        <p:spPr>
          <a:xfrm>
            <a:off x="1176472" y="3898150"/>
            <a:ext cx="263802" cy="57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35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2.96296E-6 L 0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4D305-B19F-B02F-D19E-EFFAE6B0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2514" y="2135707"/>
            <a:ext cx="7083439" cy="4722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7EE03-1273-E320-6738-23E86CC8DC30}"/>
              </a:ext>
            </a:extLst>
          </p:cNvPr>
          <p:cNvSpPr txBox="1"/>
          <p:nvPr/>
        </p:nvSpPr>
        <p:spPr>
          <a:xfrm>
            <a:off x="601134" y="3264449"/>
            <a:ext cx="4980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Team Members: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Atharva Bhusari – </a:t>
            </a:r>
            <a:r>
              <a:rPr lang="en-US" sz="1400" i="1" dirty="0">
                <a:solidFill>
                  <a:schemeClr val="bg1"/>
                </a:solidFill>
              </a:rPr>
              <a:t>ab2414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Abhinav Saxena – </a:t>
            </a:r>
            <a:r>
              <a:rPr lang="en-US" sz="1400" i="1" dirty="0">
                <a:solidFill>
                  <a:schemeClr val="bg1"/>
                </a:solidFill>
              </a:rPr>
              <a:t>as4171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Nikhil Mishra – </a:t>
            </a:r>
            <a:r>
              <a:rPr lang="en-US" sz="1400" i="1" dirty="0">
                <a:solidFill>
                  <a:schemeClr val="bg1"/>
                </a:solidFill>
              </a:rPr>
              <a:t>nm1116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Urjit Patil – </a:t>
            </a:r>
            <a:r>
              <a:rPr lang="en-US" sz="1400" i="1" dirty="0">
                <a:solidFill>
                  <a:schemeClr val="bg1"/>
                </a:solidFill>
              </a:rPr>
              <a:t>up63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53056-4522-EA3F-1953-73A4C2CAF08C}"/>
              </a:ext>
            </a:extLst>
          </p:cNvPr>
          <p:cNvSpPr txBox="1"/>
          <p:nvPr/>
        </p:nvSpPr>
        <p:spPr>
          <a:xfrm>
            <a:off x="1262774" y="1280010"/>
            <a:ext cx="5468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08471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-4.07407E-6 L -4.375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1.11111E-6 L 4.37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3626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REFERENCES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AE35C-D1CA-CAF6-7834-34154CE5625E}"/>
              </a:ext>
            </a:extLst>
          </p:cNvPr>
          <p:cNvSpPr txBox="1"/>
          <p:nvPr/>
        </p:nvSpPr>
        <p:spPr>
          <a:xfrm>
            <a:off x="3399389" y="4292838"/>
            <a:ext cx="387205" cy="862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66580-02E3-66FF-936A-3905F796E3B3}"/>
              </a:ext>
            </a:extLst>
          </p:cNvPr>
          <p:cNvSpPr txBox="1"/>
          <p:nvPr/>
        </p:nvSpPr>
        <p:spPr>
          <a:xfrm>
            <a:off x="1176472" y="3898150"/>
            <a:ext cx="263802" cy="57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E7410-6B06-8A1D-0CC1-0150BD70752D}"/>
              </a:ext>
            </a:extLst>
          </p:cNvPr>
          <p:cNvSpPr txBox="1"/>
          <p:nvPr/>
        </p:nvSpPr>
        <p:spPr>
          <a:xfrm>
            <a:off x="762000" y="1918831"/>
            <a:ext cx="864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http://www.omdbapi.com/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https://deadline.com/</a:t>
            </a:r>
          </a:p>
        </p:txBody>
      </p:sp>
    </p:spTree>
    <p:extLst>
      <p:ext uri="{BB962C8B-B14F-4D97-AF65-F5344CB8AC3E}">
        <p14:creationId xmlns:p14="http://schemas.microsoft.com/office/powerpoint/2010/main" val="11878135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0 L -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A395302-4D2E-DCBB-3012-269EA426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1201" y="1506850"/>
            <a:ext cx="6820210" cy="38363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894094" y="4335116"/>
            <a:ext cx="3574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 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3780058" y="4566320"/>
            <a:ext cx="29674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439-BAD6-174C-331E-C68411DE8F8D}"/>
              </a:ext>
            </a:extLst>
          </p:cNvPr>
          <p:cNvSpPr txBox="1"/>
          <p:nvPr/>
        </p:nvSpPr>
        <p:spPr>
          <a:xfrm>
            <a:off x="7633501" y="1354450"/>
            <a:ext cx="381291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Analyze the text of Oscar-nominated movies to identify the most commonly used words and determine if any are associated with great movies.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 collection from online sources, data preprocessing to remove irrelevant information, data analysis using NLP techniques to identify common words and phrases.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Identification of commonly used words and phrases, determination of elements associated with great movies, comparison of results with critical and commercial success of movies to identify any correlations.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Analysis of Oscar-nominated movies for commonly used words can provide valuable insights into the characteristics of great movies, useful for filmmakers, movie studios, and critics.</a:t>
            </a:r>
          </a:p>
        </p:txBody>
      </p:sp>
    </p:spTree>
    <p:extLst>
      <p:ext uri="{BB962C8B-B14F-4D97-AF65-F5344CB8AC3E}">
        <p14:creationId xmlns:p14="http://schemas.microsoft.com/office/powerpoint/2010/main" val="3320042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875E-6 2.22222E-6 L -1.87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4D305-B19F-B02F-D19E-EFFAE6B0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0581" y="2135707"/>
            <a:ext cx="7083440" cy="4722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7EE03-1273-E320-6738-23E86CC8DC30}"/>
              </a:ext>
            </a:extLst>
          </p:cNvPr>
          <p:cNvSpPr txBox="1"/>
          <p:nvPr/>
        </p:nvSpPr>
        <p:spPr>
          <a:xfrm>
            <a:off x="601134" y="3272916"/>
            <a:ext cx="49801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Analyzing movies provides insights into audience preferences and trends in the film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Elements to consider include genre, runtime, rating, and plot summary.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Identifying the genre helps understand the story type, tone and style.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Examining the plot summary gives a glimpse into the story, themes and motifs explored in the film.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62251-7E86-6CEB-05B1-C9BADFB4B00E}"/>
              </a:ext>
            </a:extLst>
          </p:cNvPr>
          <p:cNvSpPr txBox="1"/>
          <p:nvPr/>
        </p:nvSpPr>
        <p:spPr>
          <a:xfrm>
            <a:off x="833779" y="987622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53056-4522-EA3F-1953-73A4C2CAF08C}"/>
              </a:ext>
            </a:extLst>
          </p:cNvPr>
          <p:cNvSpPr txBox="1"/>
          <p:nvPr/>
        </p:nvSpPr>
        <p:spPr>
          <a:xfrm>
            <a:off x="1262774" y="1280010"/>
            <a:ext cx="6860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META DATA</a:t>
            </a:r>
          </a:p>
        </p:txBody>
      </p:sp>
    </p:spTree>
    <p:extLst>
      <p:ext uri="{BB962C8B-B14F-4D97-AF65-F5344CB8AC3E}">
        <p14:creationId xmlns:p14="http://schemas.microsoft.com/office/powerpoint/2010/main" val="309529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2.22222E-6 L 4.375E-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172351" y="88350"/>
            <a:ext cx="4822076" cy="3589146"/>
            <a:chOff x="981175" y="2465945"/>
            <a:chExt cx="2554933" cy="26422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981175" y="2465945"/>
              <a:ext cx="2370202" cy="2370202"/>
            </a:xfrm>
            <a:prstGeom prst="rect">
              <a:avLst/>
            </a:prstGeom>
            <a:blipFill>
              <a:blip r:embed="rId2"/>
              <a:srcRect/>
              <a:stretch>
                <a:fillRect l="-152" t="-152" r="-152" b="-15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46074-2BAD-B142-6772-CC356FB3A239}"/>
              </a:ext>
            </a:extLst>
          </p:cNvPr>
          <p:cNvGrpSpPr/>
          <p:nvPr/>
        </p:nvGrpSpPr>
        <p:grpSpPr>
          <a:xfrm>
            <a:off x="6917821" y="84352"/>
            <a:ext cx="5099514" cy="3800478"/>
            <a:chOff x="6062779" y="2476372"/>
            <a:chExt cx="2697677" cy="28631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16D8F3-39EF-B6DC-46C4-A7298474AEEB}"/>
                </a:ext>
              </a:extLst>
            </p:cNvPr>
            <p:cNvSpPr txBox="1"/>
            <p:nvPr/>
          </p:nvSpPr>
          <p:spPr>
            <a:xfrm>
              <a:off x="6280260" y="5077862"/>
              <a:ext cx="2480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52E74-8CB5-0C6E-3080-79771659B94F}"/>
                </a:ext>
              </a:extLst>
            </p:cNvPr>
            <p:cNvSpPr/>
            <p:nvPr/>
          </p:nvSpPr>
          <p:spPr>
            <a:xfrm>
              <a:off x="6335257" y="2476372"/>
              <a:ext cx="2370202" cy="2370202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EED1E0-B9C4-2C0A-44A8-0BEDFD67F8A3}"/>
                </a:ext>
              </a:extLst>
            </p:cNvPr>
            <p:cNvSpPr txBox="1"/>
            <p:nvPr/>
          </p:nvSpPr>
          <p:spPr>
            <a:xfrm>
              <a:off x="6062779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4376C1-5884-DB0F-ED36-B9D2E8823327}"/>
              </a:ext>
            </a:extLst>
          </p:cNvPr>
          <p:cNvGrpSpPr/>
          <p:nvPr/>
        </p:nvGrpSpPr>
        <p:grpSpPr>
          <a:xfrm>
            <a:off x="-240203" y="3426471"/>
            <a:ext cx="4987039" cy="3965441"/>
            <a:chOff x="8925514" y="2476372"/>
            <a:chExt cx="2645256" cy="28631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9B17C6-A1DC-331A-562E-66EA50E7116A}"/>
                </a:ext>
              </a:extLst>
            </p:cNvPr>
            <p:cNvSpPr txBox="1"/>
            <p:nvPr/>
          </p:nvSpPr>
          <p:spPr>
            <a:xfrm>
              <a:off x="9090574" y="5077862"/>
              <a:ext cx="2480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42254-3004-DB64-A681-0682D9C48004}"/>
                </a:ext>
              </a:extLst>
            </p:cNvPr>
            <p:cNvSpPr/>
            <p:nvPr/>
          </p:nvSpPr>
          <p:spPr>
            <a:xfrm>
              <a:off x="9145571" y="2476372"/>
              <a:ext cx="2370202" cy="2370202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3848BE-E03B-0CC8-B49F-4F7526E10031}"/>
                </a:ext>
              </a:extLst>
            </p:cNvPr>
            <p:cNvSpPr txBox="1"/>
            <p:nvPr/>
          </p:nvSpPr>
          <p:spPr>
            <a:xfrm>
              <a:off x="8925514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9E4A1-F2B8-70B8-3931-DB0443EB4146}"/>
              </a:ext>
            </a:extLst>
          </p:cNvPr>
          <p:cNvSpPr txBox="1"/>
          <p:nvPr/>
        </p:nvSpPr>
        <p:spPr>
          <a:xfrm>
            <a:off x="4651616" y="2813222"/>
            <a:ext cx="270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  <a:endParaRPr lang="en-US" sz="16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B8D7C-61F2-4EB1-4DA1-DD30AEFACA41}"/>
              </a:ext>
            </a:extLst>
          </p:cNvPr>
          <p:cNvSpPr txBox="1"/>
          <p:nvPr/>
        </p:nvSpPr>
        <p:spPr>
          <a:xfrm>
            <a:off x="4643151" y="3043207"/>
            <a:ext cx="27377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Cinematic Insights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002284-DFB6-4B49-DF50-07A1CD5F433B}"/>
              </a:ext>
            </a:extLst>
          </p:cNvPr>
          <p:cNvGrpSpPr/>
          <p:nvPr/>
        </p:nvGrpSpPr>
        <p:grpSpPr>
          <a:xfrm>
            <a:off x="6917821" y="3372070"/>
            <a:ext cx="5099514" cy="4069780"/>
            <a:chOff x="6062779" y="2476372"/>
            <a:chExt cx="2697677" cy="28631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772265-E1FD-5D01-7013-BF3188DF2CE7}"/>
                </a:ext>
              </a:extLst>
            </p:cNvPr>
            <p:cNvSpPr txBox="1"/>
            <p:nvPr/>
          </p:nvSpPr>
          <p:spPr>
            <a:xfrm>
              <a:off x="6280260" y="5077862"/>
              <a:ext cx="2480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BE6C3F-C580-8684-8A0F-7506743EAD5F}"/>
                </a:ext>
              </a:extLst>
            </p:cNvPr>
            <p:cNvSpPr/>
            <p:nvPr/>
          </p:nvSpPr>
          <p:spPr>
            <a:xfrm>
              <a:off x="6335257" y="2476372"/>
              <a:ext cx="2370202" cy="2370202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4FD7DE-830F-40D2-EBD4-625BA0512C01}"/>
                </a:ext>
              </a:extLst>
            </p:cNvPr>
            <p:cNvSpPr txBox="1"/>
            <p:nvPr/>
          </p:nvSpPr>
          <p:spPr>
            <a:xfrm>
              <a:off x="6062779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6481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2.96296E-6 L 1.04167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E-6 -1.85185E-6 L -2.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375E-6 2.59259E-6 L 4.37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2.29167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4.07407E-6 L 1.04167E-6 0.0379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E-6 4.07407E-6 L -2.5E-6 0.037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209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CRITIC 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854365" y="1667447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66580-02E3-66FF-936A-3905F796E3B3}"/>
              </a:ext>
            </a:extLst>
          </p:cNvPr>
          <p:cNvSpPr txBox="1"/>
          <p:nvPr/>
        </p:nvSpPr>
        <p:spPr>
          <a:xfrm>
            <a:off x="1176472" y="3898150"/>
            <a:ext cx="263802" cy="57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2DED2-15E4-1B93-C60A-1324069D0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67447"/>
            <a:ext cx="4665133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70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209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CRITIC 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519333" y="1513944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854365" y="1513943"/>
            <a:ext cx="4487729" cy="4292071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324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81481E-6 L 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209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CRITIC 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519333" y="1513944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854365" y="1513943"/>
            <a:ext cx="4487729" cy="4292071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4247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81481E-6 L 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570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BOX OFFICE TRENDS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519333" y="1513944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854365" y="1513943"/>
            <a:ext cx="4487729" cy="4292071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891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0 L 2.70833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81481E-6 L 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4D305-B19F-B02F-D19E-EFFAE6B0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039" y="1510842"/>
            <a:ext cx="4598373" cy="5750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7EE03-1273-E320-6738-23E86CC8DC30}"/>
              </a:ext>
            </a:extLst>
          </p:cNvPr>
          <p:cNvSpPr txBox="1"/>
          <p:nvPr/>
        </p:nvSpPr>
        <p:spPr>
          <a:xfrm>
            <a:off x="601134" y="3272916"/>
            <a:ext cx="49801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Bing lexicon is a sentiment analysis tool that can be used to analyze the sentiment of 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sentiment analysis performed by the Bing lexicon assigns a positive or negative score to individual words based on their emotional connotations.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Analyzing the screenplays of the nominees using the Bing lexicon can help us determine whether the overall sentiment of the screenplays is positive or negative.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type of analysis can provide valuable insights into the emotional impact of the screenplays and help us understand why they were nominated for awards.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62251-7E86-6CEB-05B1-C9BADFB4B00E}"/>
              </a:ext>
            </a:extLst>
          </p:cNvPr>
          <p:cNvSpPr txBox="1"/>
          <p:nvPr/>
        </p:nvSpPr>
        <p:spPr>
          <a:xfrm>
            <a:off x="833779" y="987622"/>
            <a:ext cx="239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  <a:endParaRPr lang="en-US" sz="32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53056-4522-EA3F-1953-73A4C2CAF08C}"/>
              </a:ext>
            </a:extLst>
          </p:cNvPr>
          <p:cNvSpPr txBox="1"/>
          <p:nvPr/>
        </p:nvSpPr>
        <p:spPr>
          <a:xfrm>
            <a:off x="1262774" y="1280010"/>
            <a:ext cx="8842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SCRIPT SENTIMENT</a:t>
            </a:r>
          </a:p>
        </p:txBody>
      </p:sp>
    </p:spTree>
    <p:extLst>
      <p:ext uri="{BB962C8B-B14F-4D97-AF65-F5344CB8AC3E}">
        <p14:creationId xmlns:p14="http://schemas.microsoft.com/office/powerpoint/2010/main" val="9990732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2.22222E-6 L 4.375E-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363</Words>
  <Application>Microsoft Office PowerPoint</Application>
  <PresentationFormat>Widescreen</PresentationFormat>
  <Paragraphs>65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Gill Sans MT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Nikhil Mishra</cp:lastModifiedBy>
  <cp:revision>62</cp:revision>
  <dcterms:created xsi:type="dcterms:W3CDTF">2022-10-19T05:40:42Z</dcterms:created>
  <dcterms:modified xsi:type="dcterms:W3CDTF">2023-05-04T09:38:20Z</dcterms:modified>
</cp:coreProperties>
</file>